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Extra Bold" charset="1" panose="020B0906030804020204"/>
      <p:regular r:id="rId25"/>
    </p:embeddedFon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20565" y="7972748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57394" y="1404916"/>
            <a:ext cx="8115300" cy="6117666"/>
          </a:xfrm>
          <a:custGeom>
            <a:avLst/>
            <a:gdLst/>
            <a:ahLst/>
            <a:cxnLst/>
            <a:rect r="r" b="b" t="t" l="l"/>
            <a:pathLst>
              <a:path h="6117666" w="8115300">
                <a:moveTo>
                  <a:pt x="0" y="0"/>
                </a:moveTo>
                <a:lnTo>
                  <a:pt x="8115300" y="0"/>
                </a:lnTo>
                <a:lnTo>
                  <a:pt x="8115300" y="6117666"/>
                </a:lnTo>
                <a:lnTo>
                  <a:pt x="0" y="6117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7" t="-2913" r="-1898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00582" y="3452088"/>
            <a:ext cx="8556812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Dual Thermometer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6712" y="1514784"/>
            <a:ext cx="2154276" cy="91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Team VoltCrew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82645" y="1552652"/>
          <a:ext cx="16522710" cy="8319921"/>
        </p:xfrm>
        <a:graphic>
          <a:graphicData uri="http://schemas.openxmlformats.org/drawingml/2006/table">
            <a:tbl>
              <a:tblPr/>
              <a:tblGrid>
                <a:gridCol w="5743680"/>
                <a:gridCol w="10779030"/>
              </a:tblGrid>
              <a:tr h="1066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Reason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31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Transformer ( 230V to 30V double tap 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According to the power requirement of the OPAMPs and other circuit components and proper functionality of the whole circuit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3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TL702 CP OPAMPs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Wide Supply Voltage Range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Offset Voltage-ensures precise signal amplification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Slew Rate and Stability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3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TIP41C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Capability to switch currents up to </a:t>
                      </a:r>
                      <a:r>
                        <a:rPr lang="en-US" b="true" sz="2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500 mA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Maximum voltage rating (</a:t>
                      </a:r>
                      <a:r>
                        <a:rPr lang="en-US" b="true" sz="2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Vceo = 60V</a:t>
                      </a: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 allows it to handle a wide range of supply voltages without breakdown.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3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Instrumentation amplifier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Accuracy and Noise Rejection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Simplified Design-easy gain adjustment</a:t>
                      </a:r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Input Impedance-Prevents loading effects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32981" y="554037"/>
            <a:ext cx="1212992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Reasoning for Component Selection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36590" y="1975715"/>
          <a:ext cx="16522710" cy="4488330"/>
        </p:xfrm>
        <a:graphic>
          <a:graphicData uri="http://schemas.openxmlformats.org/drawingml/2006/table">
            <a:tbl>
              <a:tblPr/>
              <a:tblGrid>
                <a:gridCol w="5743680"/>
                <a:gridCol w="10779030"/>
              </a:tblGrid>
              <a:tr h="10709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Reason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NTC 10K thermistor for fluid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Wide Measurement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09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PT100 thermistor for body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Provides accurate and stable readings within the typical human body temperature range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32981" y="554037"/>
            <a:ext cx="1212992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Reasoning for Component Selection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83688" y="1444624"/>
            <a:ext cx="10320625" cy="7899995"/>
          </a:xfrm>
          <a:custGeom>
            <a:avLst/>
            <a:gdLst/>
            <a:ahLst/>
            <a:cxnLst/>
            <a:rect r="r" b="b" t="t" l="l"/>
            <a:pathLst>
              <a:path h="7899995" w="10320625">
                <a:moveTo>
                  <a:pt x="0" y="0"/>
                </a:moveTo>
                <a:lnTo>
                  <a:pt x="10320624" y="0"/>
                </a:lnTo>
                <a:lnTo>
                  <a:pt x="10320624" y="7899996"/>
                </a:lnTo>
                <a:lnTo>
                  <a:pt x="0" y="789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0" t="0" r="-103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9439" y="581026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Breadboard Implentation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6145" y="1670198"/>
            <a:ext cx="9629815" cy="7588102"/>
          </a:xfrm>
          <a:custGeom>
            <a:avLst/>
            <a:gdLst/>
            <a:ahLst/>
            <a:cxnLst/>
            <a:rect r="r" b="b" t="t" l="l"/>
            <a:pathLst>
              <a:path h="7588102" w="9629815">
                <a:moveTo>
                  <a:pt x="0" y="0"/>
                </a:moveTo>
                <a:lnTo>
                  <a:pt x="9629815" y="0"/>
                </a:lnTo>
                <a:lnTo>
                  <a:pt x="9629815" y="7588102"/>
                </a:lnTo>
                <a:lnTo>
                  <a:pt x="0" y="758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919439" y="581026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Enclosure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587349"/>
            <a:ext cx="7787555" cy="5112301"/>
          </a:xfrm>
          <a:custGeom>
            <a:avLst/>
            <a:gdLst/>
            <a:ahLst/>
            <a:cxnLst/>
            <a:rect r="r" b="b" t="t" l="l"/>
            <a:pathLst>
              <a:path h="5112301" w="7787555">
                <a:moveTo>
                  <a:pt x="0" y="0"/>
                </a:moveTo>
                <a:lnTo>
                  <a:pt x="7787555" y="0"/>
                </a:lnTo>
                <a:lnTo>
                  <a:pt x="7787555" y="5112302"/>
                </a:lnTo>
                <a:lnTo>
                  <a:pt x="0" y="51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93978" y="2386134"/>
            <a:ext cx="6749166" cy="2278939"/>
          </a:xfrm>
          <a:custGeom>
            <a:avLst/>
            <a:gdLst/>
            <a:ahLst/>
            <a:cxnLst/>
            <a:rect r="r" b="b" t="t" l="l"/>
            <a:pathLst>
              <a:path h="2278939" w="6749166">
                <a:moveTo>
                  <a:pt x="0" y="0"/>
                </a:moveTo>
                <a:lnTo>
                  <a:pt x="6749166" y="0"/>
                </a:lnTo>
                <a:lnTo>
                  <a:pt x="6749166" y="2278940"/>
                </a:lnTo>
                <a:lnTo>
                  <a:pt x="0" y="227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606584"/>
            <a:ext cx="3955765" cy="2899115"/>
          </a:xfrm>
          <a:custGeom>
            <a:avLst/>
            <a:gdLst/>
            <a:ahLst/>
            <a:cxnLst/>
            <a:rect r="r" b="b" t="t" l="l"/>
            <a:pathLst>
              <a:path h="2899115" w="3955765">
                <a:moveTo>
                  <a:pt x="0" y="0"/>
                </a:moveTo>
                <a:lnTo>
                  <a:pt x="3955765" y="0"/>
                </a:lnTo>
                <a:lnTo>
                  <a:pt x="3955765" y="2899114"/>
                </a:lnTo>
                <a:lnTo>
                  <a:pt x="0" y="2899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744970" y="5274839"/>
            <a:ext cx="3514330" cy="3562604"/>
          </a:xfrm>
          <a:custGeom>
            <a:avLst/>
            <a:gdLst/>
            <a:ahLst/>
            <a:cxnLst/>
            <a:rect r="r" b="b" t="t" l="l"/>
            <a:pathLst>
              <a:path h="3562604" w="3514330">
                <a:moveTo>
                  <a:pt x="0" y="0"/>
                </a:moveTo>
                <a:lnTo>
                  <a:pt x="3514330" y="0"/>
                </a:lnTo>
                <a:lnTo>
                  <a:pt x="3514330" y="3562604"/>
                </a:lnTo>
                <a:lnTo>
                  <a:pt x="0" y="3562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919439" y="581026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Enclosure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11892" cy="10287000"/>
            <a:chOff x="0" y="0"/>
            <a:chExt cx="5099735" cy="2880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9735" cy="2880589"/>
            </a:xfrm>
            <a:custGeom>
              <a:avLst/>
              <a:gdLst/>
              <a:ahLst/>
              <a:cxnLst/>
              <a:rect r="r" b="b" t="t" l="l"/>
              <a:pathLst>
                <a:path h="2880589" w="5099735">
                  <a:moveTo>
                    <a:pt x="0" y="0"/>
                  </a:moveTo>
                  <a:lnTo>
                    <a:pt x="5099735" y="0"/>
                  </a:lnTo>
                  <a:lnTo>
                    <a:pt x="5099735" y="2880589"/>
                  </a:lnTo>
                  <a:lnTo>
                    <a:pt x="0" y="2880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99735" cy="2918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838" y="4258309"/>
            <a:ext cx="8210003" cy="3468257"/>
          </a:xfrm>
          <a:custGeom>
            <a:avLst/>
            <a:gdLst/>
            <a:ahLst/>
            <a:cxnLst/>
            <a:rect r="r" b="b" t="t" l="l"/>
            <a:pathLst>
              <a:path h="3468257" w="8210003">
                <a:moveTo>
                  <a:pt x="0" y="0"/>
                </a:moveTo>
                <a:lnTo>
                  <a:pt x="8210003" y="0"/>
                </a:lnTo>
                <a:lnTo>
                  <a:pt x="8210003" y="3468257"/>
                </a:lnTo>
                <a:lnTo>
                  <a:pt x="0" y="346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34" r="0" b="-172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5863" y="4258309"/>
            <a:ext cx="7964265" cy="3468257"/>
          </a:xfrm>
          <a:custGeom>
            <a:avLst/>
            <a:gdLst/>
            <a:ahLst/>
            <a:cxnLst/>
            <a:rect r="r" b="b" t="t" l="l"/>
            <a:pathLst>
              <a:path h="3468257" w="7964265">
                <a:moveTo>
                  <a:pt x="0" y="0"/>
                </a:moveTo>
                <a:lnTo>
                  <a:pt x="7964265" y="0"/>
                </a:lnTo>
                <a:lnTo>
                  <a:pt x="7964265" y="3468257"/>
                </a:lnTo>
                <a:lnTo>
                  <a:pt x="0" y="3468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677" b="-178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9439" y="923925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Altium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0394" y="3216534"/>
            <a:ext cx="30045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Power Supply Unit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2916" y="3216534"/>
            <a:ext cx="27112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Amplifier Circuit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3759318" y="1971116"/>
            <a:ext cx="2854637" cy="6953187"/>
          </a:xfrm>
          <a:custGeom>
            <a:avLst/>
            <a:gdLst/>
            <a:ahLst/>
            <a:cxnLst/>
            <a:rect r="r" b="b" t="t" l="l"/>
            <a:pathLst>
              <a:path h="6953187" w="2854637">
                <a:moveTo>
                  <a:pt x="0" y="0"/>
                </a:moveTo>
                <a:lnTo>
                  <a:pt x="2854637" y="0"/>
                </a:lnTo>
                <a:lnTo>
                  <a:pt x="2854637" y="6953187"/>
                </a:lnTo>
                <a:lnTo>
                  <a:pt x="0" y="6953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418" t="-12149" r="-214781" b="-58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4841" y="4020391"/>
            <a:ext cx="7734459" cy="2854637"/>
          </a:xfrm>
          <a:custGeom>
            <a:avLst/>
            <a:gdLst/>
            <a:ahLst/>
            <a:cxnLst/>
            <a:rect r="r" b="b" t="t" l="l"/>
            <a:pathLst>
              <a:path h="2854637" w="7734459">
                <a:moveTo>
                  <a:pt x="0" y="0"/>
                </a:moveTo>
                <a:lnTo>
                  <a:pt x="7734459" y="0"/>
                </a:lnTo>
                <a:lnTo>
                  <a:pt x="7734459" y="2854637"/>
                </a:lnTo>
                <a:lnTo>
                  <a:pt x="0" y="2854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0" t="-25085" r="0" b="-421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9439" y="923925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Altium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0394" y="3216534"/>
            <a:ext cx="30045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Power Supply Unit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2916" y="3216534"/>
            <a:ext cx="27112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Amplifier Circuit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121047" cy="2880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1047" cy="2880589"/>
            </a:xfrm>
            <a:custGeom>
              <a:avLst/>
              <a:gdLst/>
              <a:ahLst/>
              <a:cxnLst/>
              <a:rect r="r" b="b" t="t" l="l"/>
              <a:pathLst>
                <a:path h="2880589" w="5121047">
                  <a:moveTo>
                    <a:pt x="0" y="0"/>
                  </a:moveTo>
                  <a:lnTo>
                    <a:pt x="5121047" y="0"/>
                  </a:lnTo>
                  <a:lnTo>
                    <a:pt x="5121047" y="2880589"/>
                  </a:lnTo>
                  <a:lnTo>
                    <a:pt x="0" y="2880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1047" cy="2918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83139" y="3261865"/>
            <a:ext cx="7276161" cy="5457121"/>
          </a:xfrm>
          <a:custGeom>
            <a:avLst/>
            <a:gdLst/>
            <a:ahLst/>
            <a:cxnLst/>
            <a:rect r="r" b="b" t="t" l="l"/>
            <a:pathLst>
              <a:path h="5457121" w="7276161">
                <a:moveTo>
                  <a:pt x="0" y="0"/>
                </a:moveTo>
                <a:lnTo>
                  <a:pt x="7276161" y="0"/>
                </a:lnTo>
                <a:lnTo>
                  <a:pt x="7276161" y="5457121"/>
                </a:lnTo>
                <a:lnTo>
                  <a:pt x="0" y="545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938220" y="2352345"/>
            <a:ext cx="5457121" cy="7276161"/>
          </a:xfrm>
          <a:custGeom>
            <a:avLst/>
            <a:gdLst/>
            <a:ahLst/>
            <a:cxnLst/>
            <a:rect r="r" b="b" t="t" l="l"/>
            <a:pathLst>
              <a:path h="7276161" w="5457121">
                <a:moveTo>
                  <a:pt x="0" y="0"/>
                </a:moveTo>
                <a:lnTo>
                  <a:pt x="5457121" y="0"/>
                </a:lnTo>
                <a:lnTo>
                  <a:pt x="5457121" y="7276161"/>
                </a:lnTo>
                <a:lnTo>
                  <a:pt x="0" y="727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9439" y="923925"/>
            <a:ext cx="8449122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PCB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2129" y="2554490"/>
            <a:ext cx="3066060" cy="42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55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Power Supply Unit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05496" y="2554490"/>
            <a:ext cx="2766805" cy="42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55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Amplifier Circuit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96022" y="6972722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63334" y="6972722"/>
            <a:ext cx="3296071" cy="946825"/>
            <a:chOff x="0" y="0"/>
            <a:chExt cx="922973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29621" y="6972722"/>
            <a:ext cx="3296071" cy="946825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5907" y="6972722"/>
            <a:ext cx="3296071" cy="946825"/>
            <a:chOff x="0" y="0"/>
            <a:chExt cx="922973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97141" y="3570899"/>
            <a:ext cx="3294836" cy="329483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50" t="0" r="-115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228010" y="3570899"/>
            <a:ext cx="3294836" cy="329483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51" t="0" r="-25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761724" y="3570899"/>
            <a:ext cx="3294836" cy="329483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297257" y="3570899"/>
            <a:ext cx="3294836" cy="329483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6445" r="0" b="-16445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422186" y="1895042"/>
            <a:ext cx="7274437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23334" y="7225002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Luchitha Perera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88419" y="7044027"/>
            <a:ext cx="2641447" cy="73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Sanugi Wickramasinghe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54705" y="7225002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Benul Wijerathna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23219" y="7225002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Hansani Kaumadi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4096991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87787" y="967949"/>
            <a:ext cx="588438" cy="597010"/>
          </a:xfrm>
          <a:custGeom>
            <a:avLst/>
            <a:gdLst/>
            <a:ahLst/>
            <a:cxnLst/>
            <a:rect r="r" b="b" t="t" l="l"/>
            <a:pathLst>
              <a:path h="597010" w="588438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8366" y="1641123"/>
            <a:ext cx="1527280" cy="64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b="true" sz="1834" spc="-3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1834" spc="-3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Volt Crew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04071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2912435" y="366622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2914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491696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554220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912435" y="616770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2912435" y="679294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19217" y="1889729"/>
            <a:ext cx="6442600" cy="6442600"/>
          </a:xfrm>
          <a:custGeom>
            <a:avLst/>
            <a:gdLst/>
            <a:ahLst/>
            <a:cxnLst/>
            <a:rect r="r" b="b" t="t" l="l"/>
            <a:pathLst>
              <a:path h="6442600" w="6442600">
                <a:moveTo>
                  <a:pt x="0" y="0"/>
                </a:moveTo>
                <a:lnTo>
                  <a:pt x="6442600" y="0"/>
                </a:lnTo>
                <a:lnTo>
                  <a:pt x="6442600" y="6442600"/>
                </a:lnTo>
                <a:lnTo>
                  <a:pt x="0" y="644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67904" y="1397684"/>
            <a:ext cx="676024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72178" y="2965489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296548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72178" y="419658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Device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3149" y="359099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72178" y="4841739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Circuit Diagram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83149" y="421623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35785" y="613178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Bread 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484173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78" y="675701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83149" y="546697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092483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83149" y="671772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72178" y="54276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72178" y="3573742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What is a thermister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534241"/>
            <a:ext cx="18288000" cy="5825403"/>
          </a:xfrm>
          <a:custGeom>
            <a:avLst/>
            <a:gdLst/>
            <a:ahLst/>
            <a:cxnLst/>
            <a:rect r="r" b="b" t="t" l="l"/>
            <a:pathLst>
              <a:path h="5825403" w="18288000">
                <a:moveTo>
                  <a:pt x="0" y="0"/>
                </a:moveTo>
                <a:lnTo>
                  <a:pt x="18288000" y="0"/>
                </a:lnTo>
                <a:lnTo>
                  <a:pt x="1828800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579" r="0" b="-5457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92330" y="2246011"/>
            <a:ext cx="13103341" cy="6090304"/>
            <a:chOff x="0" y="0"/>
            <a:chExt cx="3451086" cy="16040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51085" cy="1604031"/>
            </a:xfrm>
            <a:custGeom>
              <a:avLst/>
              <a:gdLst/>
              <a:ahLst/>
              <a:cxnLst/>
              <a:rect r="r" b="b" t="t" l="l"/>
              <a:pathLst>
                <a:path h="1604031" w="3451085">
                  <a:moveTo>
                    <a:pt x="0" y="0"/>
                  </a:moveTo>
                  <a:lnTo>
                    <a:pt x="3451085" y="0"/>
                  </a:lnTo>
                  <a:lnTo>
                    <a:pt x="3451085" y="1604031"/>
                  </a:lnTo>
                  <a:lnTo>
                    <a:pt x="0" y="160403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51086" cy="1642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5730" y="2632778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9969" y="4006690"/>
            <a:ext cx="11848063" cy="387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8"/>
              </a:lnSpc>
            </a:pPr>
            <a:r>
              <a:rPr lang="en-US" sz="3148" spc="-6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Our team is developing a dual thermometer system that measures both body temperature and fluid temperature using two separate probes. The measured temperatures are processed using a microcontroller and displayed on a digital screen. The system relies on analog electronics to ensure accurate and reliable readings from each probe.</a:t>
            </a:r>
          </a:p>
          <a:p>
            <a:pPr algn="just">
              <a:lnSpc>
                <a:spcPts val="44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6523" y="-3029700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-672" r="0" b="-67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09318" y="2521737"/>
            <a:ext cx="9105476" cy="728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738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thermistor is a type of resistor whose resistance changes with temperature.</a:t>
            </a:r>
          </a:p>
          <a:p>
            <a:pPr algn="l">
              <a:lnSpc>
                <a:spcPts val="3834"/>
              </a:lnSpc>
            </a:pPr>
          </a:p>
          <a:p>
            <a:pPr algn="l">
              <a:lnSpc>
                <a:spcPts val="3834"/>
              </a:lnSpc>
            </a:pPr>
            <a:r>
              <a:rPr lang="en-US" sz="2738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It is commonly used in temperature sensing applications. There are two main types of thermistors: NTC (Negative Temperature Coefficient), where resistance decreases as temperature increases, and PTC (Positive Temperature Coefficient), where resistance increases with temperature. </a:t>
            </a:r>
          </a:p>
          <a:p>
            <a:pPr algn="l">
              <a:lnSpc>
                <a:spcPts val="3834"/>
              </a:lnSpc>
            </a:pPr>
          </a:p>
          <a:p>
            <a:pPr algn="l">
              <a:lnSpc>
                <a:spcPts val="3834"/>
              </a:lnSpc>
            </a:pPr>
            <a:r>
              <a:rPr lang="en-US" sz="2738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 our dual thermometer, </a:t>
            </a:r>
            <a:r>
              <a:rPr lang="en-US" sz="2738" spc="-54" b="tru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NTC 10D-11, PT 100 thermistors</a:t>
            </a:r>
            <a:r>
              <a:rPr lang="en-US" sz="2738" spc="-5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are used to measure the temperatures from both the body and fluid probes, providing precise and responsive temperature readings.</a:t>
            </a:r>
          </a:p>
          <a:p>
            <a:pPr algn="l" marL="0" indent="0" lvl="0">
              <a:lnSpc>
                <a:spcPts val="383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18345" y="1018007"/>
            <a:ext cx="7373848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What is a thermister ?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02048"/>
            <a:ext cx="3682670" cy="2670550"/>
            <a:chOff x="0" y="0"/>
            <a:chExt cx="969921" cy="703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921" cy="703355"/>
            </a:xfrm>
            <a:custGeom>
              <a:avLst/>
              <a:gdLst/>
              <a:ahLst/>
              <a:cxnLst/>
              <a:rect r="r" b="b" t="t" l="l"/>
              <a:pathLst>
                <a:path h="703355" w="969921">
                  <a:moveTo>
                    <a:pt x="0" y="0"/>
                  </a:moveTo>
                  <a:lnTo>
                    <a:pt x="969921" y="0"/>
                  </a:lnTo>
                  <a:lnTo>
                    <a:pt x="969921" y="703355"/>
                  </a:lnTo>
                  <a:lnTo>
                    <a:pt x="0" y="703355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9921" cy="74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Liquid temeperature input circuit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606729"/>
            <a:ext cx="3682670" cy="2663037"/>
            <a:chOff x="0" y="0"/>
            <a:chExt cx="969921" cy="701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921" cy="701376"/>
            </a:xfrm>
            <a:custGeom>
              <a:avLst/>
              <a:gdLst/>
              <a:ahLst/>
              <a:cxnLst/>
              <a:rect r="r" b="b" t="t" l="l"/>
              <a:pathLst>
                <a:path h="701376" w="969921">
                  <a:moveTo>
                    <a:pt x="0" y="0"/>
                  </a:moveTo>
                  <a:lnTo>
                    <a:pt x="969921" y="0"/>
                  </a:lnTo>
                  <a:lnTo>
                    <a:pt x="969921" y="701376"/>
                  </a:lnTo>
                  <a:lnTo>
                    <a:pt x="0" y="701376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9921" cy="739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Body temeprature input circuit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8283" y="2968913"/>
            <a:ext cx="3682670" cy="2874569"/>
            <a:chOff x="0" y="0"/>
            <a:chExt cx="969921" cy="757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9921" cy="757088"/>
            </a:xfrm>
            <a:custGeom>
              <a:avLst/>
              <a:gdLst/>
              <a:ahLst/>
              <a:cxnLst/>
              <a:rect r="r" b="b" t="t" l="l"/>
              <a:pathLst>
                <a:path h="757088" w="969921">
                  <a:moveTo>
                    <a:pt x="0" y="0"/>
                  </a:moveTo>
                  <a:lnTo>
                    <a:pt x="969921" y="0"/>
                  </a:lnTo>
                  <a:lnTo>
                    <a:pt x="969921" y="757088"/>
                  </a:lnTo>
                  <a:lnTo>
                    <a:pt x="0" y="757088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9921" cy="79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Instrumentation amplifier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6630" y="2968913"/>
            <a:ext cx="3682670" cy="2874569"/>
            <a:chOff x="0" y="0"/>
            <a:chExt cx="969921" cy="757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9921" cy="757088"/>
            </a:xfrm>
            <a:custGeom>
              <a:avLst/>
              <a:gdLst/>
              <a:ahLst/>
              <a:cxnLst/>
              <a:rect r="r" b="b" t="t" l="l"/>
              <a:pathLst>
                <a:path h="757088" w="969921">
                  <a:moveTo>
                    <a:pt x="0" y="0"/>
                  </a:moveTo>
                  <a:lnTo>
                    <a:pt x="969921" y="0"/>
                  </a:lnTo>
                  <a:lnTo>
                    <a:pt x="969921" y="757088"/>
                  </a:lnTo>
                  <a:lnTo>
                    <a:pt x="0" y="757088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69921" cy="79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Output Display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9056" y="7434058"/>
            <a:ext cx="3682670" cy="2421532"/>
            <a:chOff x="0" y="0"/>
            <a:chExt cx="969921" cy="6377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9921" cy="637770"/>
            </a:xfrm>
            <a:custGeom>
              <a:avLst/>
              <a:gdLst/>
              <a:ahLst/>
              <a:cxnLst/>
              <a:rect r="r" b="b" t="t" l="l"/>
              <a:pathLst>
                <a:path h="637770" w="969921">
                  <a:moveTo>
                    <a:pt x="0" y="0"/>
                  </a:moveTo>
                  <a:lnTo>
                    <a:pt x="969921" y="0"/>
                  </a:lnTo>
                  <a:lnTo>
                    <a:pt x="969921" y="637770"/>
                  </a:lnTo>
                  <a:lnTo>
                    <a:pt x="0" y="63777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69921" cy="6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Power supply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1019086">
            <a:off x="4791323" y="3241940"/>
            <a:ext cx="2660363" cy="944641"/>
            <a:chOff x="0" y="0"/>
            <a:chExt cx="1258073" cy="4467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8073" cy="446717"/>
            </a:xfrm>
            <a:custGeom>
              <a:avLst/>
              <a:gdLst/>
              <a:ahLst/>
              <a:cxnLst/>
              <a:rect r="r" b="b" t="t" l="l"/>
              <a:pathLst>
                <a:path h="446717" w="1258073">
                  <a:moveTo>
                    <a:pt x="1258073" y="223358"/>
                  </a:moveTo>
                  <a:lnTo>
                    <a:pt x="851673" y="0"/>
                  </a:lnTo>
                  <a:lnTo>
                    <a:pt x="851673" y="203200"/>
                  </a:lnTo>
                  <a:lnTo>
                    <a:pt x="0" y="203200"/>
                  </a:lnTo>
                  <a:lnTo>
                    <a:pt x="0" y="243517"/>
                  </a:lnTo>
                  <a:lnTo>
                    <a:pt x="851673" y="243517"/>
                  </a:lnTo>
                  <a:lnTo>
                    <a:pt x="851673" y="446717"/>
                  </a:lnTo>
                  <a:lnTo>
                    <a:pt x="1258073" y="223358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1156473" cy="7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979755" y="581026"/>
            <a:ext cx="6707021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Device Architecture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070953" y="3950414"/>
            <a:ext cx="2505678" cy="911566"/>
            <a:chOff x="0" y="0"/>
            <a:chExt cx="1184923" cy="4310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4923" cy="431075"/>
            </a:xfrm>
            <a:custGeom>
              <a:avLst/>
              <a:gdLst/>
              <a:ahLst/>
              <a:cxnLst/>
              <a:rect r="r" b="b" t="t" l="l"/>
              <a:pathLst>
                <a:path h="431075" w="1184923">
                  <a:moveTo>
                    <a:pt x="1184923" y="215538"/>
                  </a:moveTo>
                  <a:lnTo>
                    <a:pt x="778523" y="0"/>
                  </a:lnTo>
                  <a:lnTo>
                    <a:pt x="778523" y="203200"/>
                  </a:lnTo>
                  <a:lnTo>
                    <a:pt x="0" y="203200"/>
                  </a:lnTo>
                  <a:lnTo>
                    <a:pt x="0" y="227875"/>
                  </a:lnTo>
                  <a:lnTo>
                    <a:pt x="778523" y="227875"/>
                  </a:lnTo>
                  <a:lnTo>
                    <a:pt x="778523" y="431075"/>
                  </a:lnTo>
                  <a:lnTo>
                    <a:pt x="1184923" y="215538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65100"/>
              <a:ext cx="1083323" cy="6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26833">
            <a:off x="4793666" y="5325569"/>
            <a:ext cx="2603093" cy="951004"/>
            <a:chOff x="0" y="0"/>
            <a:chExt cx="1230991" cy="4497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0991" cy="449725"/>
            </a:xfrm>
            <a:custGeom>
              <a:avLst/>
              <a:gdLst/>
              <a:ahLst/>
              <a:cxnLst/>
              <a:rect r="r" b="b" t="t" l="l"/>
              <a:pathLst>
                <a:path h="449725" w="1230991">
                  <a:moveTo>
                    <a:pt x="1230991" y="224863"/>
                  </a:moveTo>
                  <a:lnTo>
                    <a:pt x="824591" y="0"/>
                  </a:lnTo>
                  <a:lnTo>
                    <a:pt x="824591" y="203200"/>
                  </a:lnTo>
                  <a:lnTo>
                    <a:pt x="0" y="203200"/>
                  </a:lnTo>
                  <a:lnTo>
                    <a:pt x="0" y="246525"/>
                  </a:lnTo>
                  <a:lnTo>
                    <a:pt x="824591" y="246525"/>
                  </a:lnTo>
                  <a:lnTo>
                    <a:pt x="824591" y="449725"/>
                  </a:lnTo>
                  <a:lnTo>
                    <a:pt x="1230991" y="22486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1129391" cy="81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8972249">
            <a:off x="4409158" y="7840119"/>
            <a:ext cx="3329424" cy="752686"/>
            <a:chOff x="0" y="0"/>
            <a:chExt cx="1929025" cy="4360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29025" cy="436097"/>
            </a:xfrm>
            <a:custGeom>
              <a:avLst/>
              <a:gdLst/>
              <a:ahLst/>
              <a:cxnLst/>
              <a:rect r="r" b="b" t="t" l="l"/>
              <a:pathLst>
                <a:path h="436097" w="1929025">
                  <a:moveTo>
                    <a:pt x="1929025" y="218048"/>
                  </a:moveTo>
                  <a:lnTo>
                    <a:pt x="1522625" y="0"/>
                  </a:lnTo>
                  <a:lnTo>
                    <a:pt x="1522625" y="203200"/>
                  </a:lnTo>
                  <a:lnTo>
                    <a:pt x="0" y="203200"/>
                  </a:lnTo>
                  <a:lnTo>
                    <a:pt x="0" y="232897"/>
                  </a:lnTo>
                  <a:lnTo>
                    <a:pt x="1522625" y="232897"/>
                  </a:lnTo>
                  <a:lnTo>
                    <a:pt x="1522625" y="436097"/>
                  </a:lnTo>
                  <a:lnTo>
                    <a:pt x="1929025" y="218048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65100"/>
              <a:ext cx="1827425" cy="67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8550838" y="6279192"/>
            <a:ext cx="1564853" cy="744878"/>
            <a:chOff x="0" y="0"/>
            <a:chExt cx="908145" cy="4322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8145" cy="432282"/>
            </a:xfrm>
            <a:custGeom>
              <a:avLst/>
              <a:gdLst/>
              <a:ahLst/>
              <a:cxnLst/>
              <a:rect r="r" b="b" t="t" l="l"/>
              <a:pathLst>
                <a:path h="432282" w="908145">
                  <a:moveTo>
                    <a:pt x="908145" y="216141"/>
                  </a:moveTo>
                  <a:lnTo>
                    <a:pt x="501745" y="0"/>
                  </a:lnTo>
                  <a:lnTo>
                    <a:pt x="501745" y="203200"/>
                  </a:lnTo>
                  <a:lnTo>
                    <a:pt x="0" y="203200"/>
                  </a:lnTo>
                  <a:lnTo>
                    <a:pt x="0" y="229082"/>
                  </a:lnTo>
                  <a:lnTo>
                    <a:pt x="501745" y="229082"/>
                  </a:lnTo>
                  <a:lnTo>
                    <a:pt x="501745" y="432282"/>
                  </a:lnTo>
                  <a:lnTo>
                    <a:pt x="908145" y="216141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65100"/>
              <a:ext cx="806545" cy="6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2518408">
            <a:off x="10348377" y="7190301"/>
            <a:ext cx="5236786" cy="776092"/>
            <a:chOff x="0" y="0"/>
            <a:chExt cx="3034126" cy="4496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34126" cy="449658"/>
            </a:xfrm>
            <a:custGeom>
              <a:avLst/>
              <a:gdLst/>
              <a:ahLst/>
              <a:cxnLst/>
              <a:rect r="r" b="b" t="t" l="l"/>
              <a:pathLst>
                <a:path h="449658" w="3034126">
                  <a:moveTo>
                    <a:pt x="3034126" y="224829"/>
                  </a:moveTo>
                  <a:lnTo>
                    <a:pt x="2627726" y="0"/>
                  </a:lnTo>
                  <a:lnTo>
                    <a:pt x="2627726" y="203200"/>
                  </a:lnTo>
                  <a:lnTo>
                    <a:pt x="0" y="203200"/>
                  </a:lnTo>
                  <a:lnTo>
                    <a:pt x="0" y="246458"/>
                  </a:lnTo>
                  <a:lnTo>
                    <a:pt x="2627726" y="246458"/>
                  </a:lnTo>
                  <a:lnTo>
                    <a:pt x="2627726" y="449658"/>
                  </a:lnTo>
                  <a:lnTo>
                    <a:pt x="3034126" y="224829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65100"/>
              <a:ext cx="2932526" cy="8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9992" y="1273175"/>
            <a:ext cx="15873591" cy="8452687"/>
          </a:xfrm>
          <a:custGeom>
            <a:avLst/>
            <a:gdLst/>
            <a:ahLst/>
            <a:cxnLst/>
            <a:rect r="r" b="b" t="t" l="l"/>
            <a:pathLst>
              <a:path h="8452687" w="15873591">
                <a:moveTo>
                  <a:pt x="0" y="0"/>
                </a:moveTo>
                <a:lnTo>
                  <a:pt x="15873591" y="0"/>
                </a:lnTo>
                <a:lnTo>
                  <a:pt x="15873591" y="8452688"/>
                </a:lnTo>
                <a:lnTo>
                  <a:pt x="0" y="845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9812" y="174625"/>
            <a:ext cx="745395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Circuit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13597"/>
            <a:ext cx="7509446" cy="4756269"/>
          </a:xfrm>
          <a:custGeom>
            <a:avLst/>
            <a:gdLst/>
            <a:ahLst/>
            <a:cxnLst/>
            <a:rect r="r" b="b" t="t" l="l"/>
            <a:pathLst>
              <a:path h="4756269" w="7509446">
                <a:moveTo>
                  <a:pt x="0" y="0"/>
                </a:moveTo>
                <a:lnTo>
                  <a:pt x="7509446" y="0"/>
                </a:lnTo>
                <a:lnTo>
                  <a:pt x="7509446" y="4756268"/>
                </a:lnTo>
                <a:lnTo>
                  <a:pt x="0" y="475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569855" y="5385897"/>
            <a:ext cx="11301259" cy="4407491"/>
          </a:xfrm>
          <a:custGeom>
            <a:avLst/>
            <a:gdLst/>
            <a:ahLst/>
            <a:cxnLst/>
            <a:rect r="r" b="b" t="t" l="l"/>
            <a:pathLst>
              <a:path h="4407491" w="11301259">
                <a:moveTo>
                  <a:pt x="0" y="0"/>
                </a:moveTo>
                <a:lnTo>
                  <a:pt x="11301259" y="0"/>
                </a:lnTo>
                <a:lnTo>
                  <a:pt x="11301259" y="4407491"/>
                </a:lnTo>
                <a:lnTo>
                  <a:pt x="0" y="440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39608" y="942975"/>
            <a:ext cx="603336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Power Supply Unit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9608" y="2597647"/>
            <a:ext cx="6550426" cy="382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AC to AC Transformer (230V 30V double tap )</a:t>
            </a:r>
          </a:p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Si Diodes-4 </a:t>
            </a:r>
          </a:p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Capacitors ( 470,0.1,10 microF)</a:t>
            </a:r>
          </a:p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Zener Diodes (24,10,5.6)</a:t>
            </a:r>
          </a:p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npn Transistor-1</a:t>
            </a:r>
          </a:p>
          <a:p>
            <a:pPr algn="l" marL="589533" indent="-294767" lvl="1">
              <a:lnSpc>
                <a:spcPts val="3822"/>
              </a:lnSpc>
              <a:buFont typeface="Arial"/>
              <a:buChar char="•"/>
            </a:pPr>
            <a:r>
              <a:rPr lang="en-US" sz="2730" spc="-5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Resistors (10,50, 10, 100, 180, 470,2k, 5k, 10k)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8133" y="-1149018"/>
            <a:ext cx="13881919" cy="138819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49040" y="-1797460"/>
            <a:ext cx="15178802" cy="151788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904806" y="255090"/>
            <a:ext cx="7354494" cy="4307960"/>
          </a:xfrm>
          <a:custGeom>
            <a:avLst/>
            <a:gdLst/>
            <a:ahLst/>
            <a:cxnLst/>
            <a:rect r="r" b="b" t="t" l="l"/>
            <a:pathLst>
              <a:path h="4307960" w="7354494">
                <a:moveTo>
                  <a:pt x="0" y="0"/>
                </a:moveTo>
                <a:lnTo>
                  <a:pt x="7354494" y="0"/>
                </a:lnTo>
                <a:lnTo>
                  <a:pt x="7354494" y="4307960"/>
                </a:lnTo>
                <a:lnTo>
                  <a:pt x="0" y="430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88" r="0" b="-1495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904806" y="4712511"/>
            <a:ext cx="7446533" cy="5380656"/>
          </a:xfrm>
          <a:custGeom>
            <a:avLst/>
            <a:gdLst/>
            <a:ahLst/>
            <a:cxnLst/>
            <a:rect r="r" b="b" t="t" l="l"/>
            <a:pathLst>
              <a:path h="5380656" w="7446533">
                <a:moveTo>
                  <a:pt x="0" y="0"/>
                </a:moveTo>
                <a:lnTo>
                  <a:pt x="7446533" y="0"/>
                </a:lnTo>
                <a:lnTo>
                  <a:pt x="7446533" y="5380656"/>
                </a:lnTo>
                <a:lnTo>
                  <a:pt x="0" y="538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3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39608" y="749815"/>
            <a:ext cx="6353298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Linearization and Filter Circuit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0585" y="3285370"/>
            <a:ext cx="7284870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Input- PT100 thermister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Linearization- 3 10k resistors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LPF-1k resister-2,  10 microF capacitors-2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9608" y="2663387"/>
            <a:ext cx="292643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Body Temperature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9253" y="5105400"/>
            <a:ext cx="290714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Fluid Temperature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0585" y="6111240"/>
            <a:ext cx="7284870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Input- NTC 10k thermister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Linearization- 3 100 ohm resistors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LPF-1k resister-2,  10 microF capacitors-2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128450"/>
            <a:ext cx="6740218" cy="5055163"/>
          </a:xfrm>
          <a:custGeom>
            <a:avLst/>
            <a:gdLst/>
            <a:ahLst/>
            <a:cxnLst/>
            <a:rect r="r" b="b" t="t" l="l"/>
            <a:pathLst>
              <a:path h="5055163" w="6740218">
                <a:moveTo>
                  <a:pt x="0" y="0"/>
                </a:moveTo>
                <a:lnTo>
                  <a:pt x="6740218" y="0"/>
                </a:lnTo>
                <a:lnTo>
                  <a:pt x="6740218" y="5055163"/>
                </a:lnTo>
                <a:lnTo>
                  <a:pt x="0" y="505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092258" y="5370417"/>
            <a:ext cx="9056638" cy="4766056"/>
          </a:xfrm>
          <a:custGeom>
            <a:avLst/>
            <a:gdLst/>
            <a:ahLst/>
            <a:cxnLst/>
            <a:rect r="r" b="b" t="t" l="l"/>
            <a:pathLst>
              <a:path h="4766056" w="9056638">
                <a:moveTo>
                  <a:pt x="0" y="0"/>
                </a:moveTo>
                <a:lnTo>
                  <a:pt x="9056638" y="0"/>
                </a:lnTo>
                <a:lnTo>
                  <a:pt x="9056638" y="4766055"/>
                </a:lnTo>
                <a:lnTo>
                  <a:pt x="0" y="4766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39608" y="720310"/>
            <a:ext cx="6033363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Instrumentation Amplifier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9608" y="2934389"/>
            <a:ext cx="5885945" cy="108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302" indent="-327151" lvl="1">
              <a:lnSpc>
                <a:spcPts val="4242"/>
              </a:lnSpc>
              <a:buFont typeface="Arial"/>
              <a:buChar char="•"/>
            </a:pPr>
            <a:r>
              <a:rPr lang="en-US" sz="303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NE 5532 OPAMPs-3</a:t>
            </a:r>
          </a:p>
          <a:p>
            <a:pPr algn="l" marL="654302" indent="-327151" lvl="1">
              <a:lnSpc>
                <a:spcPts val="4242"/>
              </a:lnSpc>
              <a:buFont typeface="Arial"/>
              <a:buChar char="•"/>
            </a:pPr>
            <a:r>
              <a:rPr lang="en-US" sz="3030" spc="-6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Resisters ( 10k-6, 6.6k-1 )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DAGUM53HCI4</dc:identifier>
  <dcterms:modified xsi:type="dcterms:W3CDTF">2011-08-01T06:04:30Z</dcterms:modified>
  <cp:revision>1</cp:revision>
  <dc:title>Technology Pitch Deck</dc:title>
</cp:coreProperties>
</file>